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4"/>
  </p:sldMasterIdLst>
  <p:notesMasterIdLst>
    <p:notesMasterId r:id="rId13"/>
  </p:notesMasterIdLst>
  <p:sldIdLst>
    <p:sldId id="269" r:id="rId5"/>
    <p:sldId id="257" r:id="rId6"/>
    <p:sldId id="271" r:id="rId7"/>
    <p:sldId id="272" r:id="rId8"/>
    <p:sldId id="273" r:id="rId9"/>
    <p:sldId id="277" r:id="rId10"/>
    <p:sldId id="276" r:id="rId11"/>
    <p:sldId id="27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9" d="100"/>
          <a:sy n="79" d="100"/>
        </p:scale>
        <p:origin x="152" y="5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jp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6EA23-0339-4E46-9F25-7D838E79EF17}" type="datetimeFigureOut">
              <a:rPr lang="en-US" smtClean="0"/>
              <a:t>3/22/2023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81925-CA98-455D-A45B-7A71D36D9055}" type="slidenum">
              <a:rPr lang="en-US" smtClean="0"/>
              <a:t>‹#›</a:t>
            </a:fld>
            <a:endParaRPr lang="en-US" dirty="0"/>
          </a:p>
        </p:txBody>
      </p:sp>
    </p:spTree>
    <p:extLst>
      <p:ext uri="{BB962C8B-B14F-4D97-AF65-F5344CB8AC3E}">
        <p14:creationId xmlns:p14="http://schemas.microsoft.com/office/powerpoint/2010/main" val="62909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C2E5755-BE71-42AB-90F6-2F0E564E55A6}" type="datetime1">
              <a:rPr lang="en-US" smtClean="0"/>
              <a:t>3/22/2023</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8EC607-3EF5-436E-A362-C37FB4F54254}" type="datetime1">
              <a:rPr lang="en-US" smtClean="0"/>
              <a:t>3/22/2023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CCAF28-6DF0-4504-9918-536BB1B9FA11}" type="datetime1">
              <a:rPr lang="en-US" smtClean="0"/>
              <a:t>3/22/2023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8E68CF-544E-4644-A5ED-8BFA55AC904A}" type="datetime1">
              <a:rPr lang="en-US" smtClean="0"/>
              <a:t>3/22/2023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4920DED0-842D-4236-8DE2-847A33CFA49E}" type="datetime1">
              <a:rPr lang="en-US" smtClean="0"/>
              <a:t>3/22/2023</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63E865-D6F4-43E8-B056-5F77FF98F8C7}" type="datetime1">
              <a:rPr lang="en-US" smtClean="0"/>
              <a:t>3/22/2023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392656-D9E5-45DE-AB78-A02B96C0D337}" type="datetime1">
              <a:rPr lang="en-US" smtClean="0"/>
              <a:t>3/22/2023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DDD20B-CD57-45CB-9DE3-30B0CB335A7F}" type="datetime1">
              <a:rPr lang="en-US" smtClean="0"/>
              <a:t>3/22/2023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7BF8FB-3BFB-4C6B-BFA1-0EF9A6BEF927}" type="datetime1">
              <a:rPr lang="en-US" smtClean="0"/>
              <a:t>3/22/2023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0F9B5E6-956A-4BA4-975A-E7DEF0A26FCD}" type="datetime1">
              <a:rPr lang="en-US" smtClean="0"/>
              <a:t>3/22/2023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6274AE70-3B2E-4296-B975-61046C051972}" type="datetime1">
              <a:rPr lang="en-US" smtClean="0"/>
              <a:t>3/22/2023</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84758159-BAD0-408E-BBE1-96B668F1C589}" type="datetime1">
              <a:rPr lang="en-US" smtClean="0"/>
              <a:t>3/22/2023</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2">
            <a:alphaModFix amt="50000"/>
          </a:blip>
          <a:srcRect b="15730"/>
          <a:stretch/>
        </p:blipFill>
        <p:spPr>
          <a:xfrm>
            <a:off x="20" y="10"/>
            <a:ext cx="12191980" cy="6857990"/>
          </a:xfrm>
          <a:prstGeom prst="rect">
            <a:avLst/>
          </a:prstGeom>
        </p:spPr>
      </p:pic>
      <p:sp>
        <p:nvSpPr>
          <p:cNvPr id="23" name="Rectangle 11">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6350"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226AE06C-CFD8-4FEF-B40F-369A5B066269}"/>
              </a:ext>
            </a:extLst>
          </p:cNvPr>
          <p:cNvSpPr>
            <a:spLocks noGrp="1"/>
          </p:cNvSpPr>
          <p:nvPr>
            <p:ph type="ctrTitle"/>
          </p:nvPr>
        </p:nvSpPr>
        <p:spPr>
          <a:xfrm>
            <a:off x="1561707" y="2091263"/>
            <a:ext cx="9182491" cy="2019491"/>
          </a:xfrm>
        </p:spPr>
        <p:txBody>
          <a:bodyPr>
            <a:normAutofit/>
          </a:bodyPr>
          <a:lstStyle/>
          <a:p>
            <a:r>
              <a:rPr lang="en-US" dirty="0"/>
              <a:t>Code authorship identification</a:t>
            </a:r>
          </a:p>
        </p:txBody>
      </p:sp>
      <p:sp>
        <p:nvSpPr>
          <p:cNvPr id="3" name="Subtitle 2">
            <a:extLst>
              <a:ext uri="{FF2B5EF4-FFF2-40B4-BE49-F238E27FC236}">
                <a16:creationId xmlns:a16="http://schemas.microsoft.com/office/drawing/2014/main" id="{66CBB618-D822-4C25-B8B8-6F165AAF9046}"/>
              </a:ext>
            </a:extLst>
          </p:cNvPr>
          <p:cNvSpPr>
            <a:spLocks noGrp="1"/>
          </p:cNvSpPr>
          <p:nvPr>
            <p:ph type="subTitle" idx="1"/>
          </p:nvPr>
        </p:nvSpPr>
        <p:spPr>
          <a:xfrm>
            <a:off x="8205324" y="4110755"/>
            <a:ext cx="2427232" cy="1335630"/>
          </a:xfrm>
        </p:spPr>
        <p:txBody>
          <a:bodyPr>
            <a:normAutofit/>
          </a:bodyPr>
          <a:lstStyle/>
          <a:p>
            <a:pPr>
              <a:spcAft>
                <a:spcPts val="600"/>
              </a:spcAft>
            </a:pPr>
            <a:r>
              <a:rPr lang="en-US" dirty="0">
                <a:solidFill>
                  <a:schemeClr val="accent5">
                    <a:lumMod val="50000"/>
                  </a:schemeClr>
                </a:solidFill>
              </a:rPr>
              <a:t>Cluster 1 –IC5</a:t>
            </a:r>
          </a:p>
          <a:p>
            <a:pPr>
              <a:spcAft>
                <a:spcPts val="600"/>
              </a:spcAft>
            </a:pPr>
            <a:r>
              <a:rPr lang="en-US" dirty="0">
                <a:solidFill>
                  <a:schemeClr val="accent5">
                    <a:lumMod val="50000"/>
                  </a:schemeClr>
                </a:solidFill>
              </a:rPr>
              <a:t>N.Sree Sai Harshitha</a:t>
            </a:r>
          </a:p>
          <a:p>
            <a:pPr>
              <a:spcAft>
                <a:spcPts val="600"/>
              </a:spcAft>
            </a:pPr>
            <a:r>
              <a:rPr lang="en-US" dirty="0">
                <a:solidFill>
                  <a:schemeClr val="accent5">
                    <a:lumMod val="50000"/>
                  </a:schemeClr>
                </a:solidFill>
              </a:rPr>
              <a:t>M.Harini</a:t>
            </a:r>
          </a:p>
          <a:p>
            <a:pPr>
              <a:spcAft>
                <a:spcPts val="600"/>
              </a:spcAft>
            </a:pPr>
            <a:r>
              <a:rPr lang="en-US" dirty="0">
                <a:solidFill>
                  <a:schemeClr val="accent5">
                    <a:lumMod val="50000"/>
                  </a:schemeClr>
                </a:solidFill>
              </a:rPr>
              <a:t>M.Kokila</a:t>
            </a:r>
          </a:p>
        </p:txBody>
      </p:sp>
      <p:sp>
        <p:nvSpPr>
          <p:cNvPr id="24" name="Rectangle 13">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402518505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55F7F3-3A58-4BBB-95C7-CF706F9F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3AE3D314-6F93-4D91-8C0F-E92657F465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le 1">
            <a:extLst>
              <a:ext uri="{FF2B5EF4-FFF2-40B4-BE49-F238E27FC236}">
                <a16:creationId xmlns:a16="http://schemas.microsoft.com/office/drawing/2014/main" id="{272691FF-CEF8-4290-BD99-E22D09292076}"/>
              </a:ext>
            </a:extLst>
          </p:cNvPr>
          <p:cNvSpPr>
            <a:spLocks noGrp="1"/>
          </p:cNvSpPr>
          <p:nvPr>
            <p:ph type="title"/>
          </p:nvPr>
        </p:nvSpPr>
        <p:spPr>
          <a:xfrm>
            <a:off x="573409" y="559477"/>
            <a:ext cx="3765200" cy="5709931"/>
          </a:xfrm>
        </p:spPr>
        <p:txBody>
          <a:bodyPr>
            <a:normAutofit/>
          </a:bodyPr>
          <a:lstStyle/>
          <a:p>
            <a:pPr algn="ctr"/>
            <a:r>
              <a:rPr lang="en-US" sz="5400" dirty="0"/>
              <a:t>AGENDA</a:t>
            </a:r>
          </a:p>
        </p:txBody>
      </p:sp>
      <p:sp>
        <p:nvSpPr>
          <p:cNvPr id="4" name="Content Placeholder 3">
            <a:extLst>
              <a:ext uri="{FF2B5EF4-FFF2-40B4-BE49-F238E27FC236}">
                <a16:creationId xmlns:a16="http://schemas.microsoft.com/office/drawing/2014/main" id="{12C55C5D-BE6D-7DAE-560D-7086B0F0F3C0}"/>
              </a:ext>
            </a:extLst>
          </p:cNvPr>
          <p:cNvSpPr>
            <a:spLocks noGrp="1"/>
          </p:cNvSpPr>
          <p:nvPr>
            <p:ph idx="1"/>
          </p:nvPr>
        </p:nvSpPr>
        <p:spPr>
          <a:xfrm>
            <a:off x="4888990" y="995320"/>
            <a:ext cx="6236209" cy="5274088"/>
          </a:xfrm>
        </p:spPr>
        <p:txBody>
          <a:bodyPr>
            <a:normAutofit/>
          </a:bodyPr>
          <a:lstStyle/>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Introduction</a:t>
            </a:r>
          </a:p>
          <a:p>
            <a:pPr marL="0" indent="0">
              <a:buNone/>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Problem statement</a:t>
            </a:r>
          </a:p>
          <a:p>
            <a:pPr marL="0" indent="0">
              <a:buNone/>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Abstract</a:t>
            </a:r>
          </a:p>
          <a:p>
            <a:pPr marL="0" indent="0">
              <a:buNone/>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Solution</a:t>
            </a:r>
          </a:p>
          <a:p>
            <a:pPr marL="0" indent="0">
              <a:buNone/>
            </a:pPr>
            <a:endParaRPr lang="en-US" sz="20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000" dirty="0">
                <a:latin typeface="Arial" panose="020B0604020202020204" pitchFamily="34" charset="0"/>
                <a:cs typeface="Arial" panose="020B0604020202020204" pitchFamily="34" charset="0"/>
              </a:rPr>
              <a:t>Conclusion</a:t>
            </a:r>
          </a:p>
          <a:p>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7837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D77D8-9B1B-2EE8-C2B9-8FBF90BA0C73}"/>
              </a:ext>
            </a:extLst>
          </p:cNvPr>
          <p:cNvSpPr>
            <a:spLocks noGrp="1"/>
          </p:cNvSpPr>
          <p:nvPr>
            <p:ph type="title"/>
          </p:nvPr>
        </p:nvSpPr>
        <p:spPr/>
        <p:txBody>
          <a:bodyPr/>
          <a:lstStyle/>
          <a:p>
            <a:pPr algn="ctr"/>
            <a:r>
              <a:rPr lang="en-US" b="1" dirty="0">
                <a:solidFill>
                  <a:schemeClr val="accent2">
                    <a:lumMod val="50000"/>
                  </a:schemeClr>
                </a:solidFill>
                <a:latin typeface="Arial" panose="020B0604020202020204" pitchFamily="34" charset="0"/>
                <a:cs typeface="Arial" panose="020B0604020202020204" pitchFamily="34" charset="0"/>
              </a:rPr>
              <a:t>INTRODUCTION</a:t>
            </a:r>
            <a:endParaRPr lang="en-IN" dirty="0">
              <a:solidFill>
                <a:schemeClr val="accent2">
                  <a:lumMod val="50000"/>
                </a:schemeClr>
              </a:solidFill>
            </a:endParaRPr>
          </a:p>
        </p:txBody>
      </p:sp>
      <p:sp>
        <p:nvSpPr>
          <p:cNvPr id="3" name="Content Placeholder 2">
            <a:extLst>
              <a:ext uri="{FF2B5EF4-FFF2-40B4-BE49-F238E27FC236}">
                <a16:creationId xmlns:a16="http://schemas.microsoft.com/office/drawing/2014/main" id="{07F1905C-5D9A-F9DF-5200-857B6483E2A0}"/>
              </a:ext>
            </a:extLst>
          </p:cNvPr>
          <p:cNvSpPr>
            <a:spLocks noGrp="1"/>
          </p:cNvSpPr>
          <p:nvPr>
            <p:ph idx="1"/>
          </p:nvPr>
        </p:nvSpPr>
        <p:spPr>
          <a:xfrm>
            <a:off x="1066800" y="2103120"/>
            <a:ext cx="10058400" cy="4338140"/>
          </a:xfrm>
        </p:spPr>
        <p:txBody>
          <a:bodyPr>
            <a:normAutofit/>
          </a:bodyPr>
          <a:lstStyle/>
          <a:p>
            <a:pPr algn="just"/>
            <a:r>
              <a:rPr lang="en-US" sz="2400" dirty="0">
                <a:solidFill>
                  <a:schemeClr val="accent5">
                    <a:lumMod val="50000"/>
                  </a:schemeClr>
                </a:solidFill>
                <a:latin typeface="Arial" panose="020B0604020202020204" pitchFamily="34" charset="0"/>
                <a:cs typeface="Arial" panose="020B0604020202020204" pitchFamily="34" charset="0"/>
              </a:rPr>
              <a:t>Code authorship identification involves identifying the author of a piece of source code based on various linguistic and stylistic features, such as word choice, syntax, and programming style. This task is often used in software forensics, plagiarism detection, and security investigations.</a:t>
            </a:r>
          </a:p>
          <a:p>
            <a:pPr algn="just"/>
            <a:r>
              <a:rPr lang="en-US" sz="2400" dirty="0">
                <a:solidFill>
                  <a:schemeClr val="accent5">
                    <a:lumMod val="50000"/>
                  </a:schemeClr>
                </a:solidFill>
                <a:latin typeface="Arial" panose="020B0604020202020204" pitchFamily="34" charset="0"/>
                <a:cs typeface="Arial" panose="020B0604020202020204" pitchFamily="34" charset="0"/>
              </a:rPr>
              <a:t>In some cases, code authorship identification can be used to help with anomaly detection by identifying the authors of code segments that exhibit suspicious behavior.</a:t>
            </a:r>
          </a:p>
          <a:p>
            <a:pPr algn="just"/>
            <a:endParaRPr lang="en-US" sz="2400" dirty="0">
              <a:solidFill>
                <a:schemeClr val="accent5">
                  <a:lumMod val="50000"/>
                </a:schemeClr>
              </a:solidFill>
              <a:latin typeface="Arial" panose="020B0604020202020204" pitchFamily="34" charset="0"/>
              <a:cs typeface="Arial" panose="020B0604020202020204" pitchFamily="34" charset="0"/>
            </a:endParaRPr>
          </a:p>
          <a:p>
            <a:pPr algn="just"/>
            <a:endParaRPr lang="en-IN" sz="2400" dirty="0">
              <a:solidFill>
                <a:schemeClr val="accent5">
                  <a:lumMod val="50000"/>
                </a:schemeClr>
              </a:solidFill>
              <a:latin typeface="Arial" panose="020B0604020202020204" pitchFamily="34" charset="0"/>
              <a:cs typeface="Arial" panose="020B0604020202020204" pitchFamily="34" charset="0"/>
            </a:endParaRPr>
          </a:p>
          <a:p>
            <a:pPr algn="just"/>
            <a:endParaRPr lang="en-IN" sz="2400" dirty="0">
              <a:solidFill>
                <a:schemeClr val="accent5">
                  <a:lumMod val="50000"/>
                </a:schemeClr>
              </a:solidFill>
            </a:endParaRPr>
          </a:p>
        </p:txBody>
      </p:sp>
    </p:spTree>
    <p:extLst>
      <p:ext uri="{BB962C8B-B14F-4D97-AF65-F5344CB8AC3E}">
        <p14:creationId xmlns:p14="http://schemas.microsoft.com/office/powerpoint/2010/main" val="32192506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2FC82-AE74-81A1-3503-F7B8E88091A0}"/>
              </a:ext>
            </a:extLst>
          </p:cNvPr>
          <p:cNvSpPr>
            <a:spLocks noGrp="1"/>
          </p:cNvSpPr>
          <p:nvPr>
            <p:ph type="title"/>
          </p:nvPr>
        </p:nvSpPr>
        <p:spPr/>
        <p:txBody>
          <a:bodyPr/>
          <a:lstStyle/>
          <a:p>
            <a:pPr algn="ctr"/>
            <a:r>
              <a:rPr lang="en-IN" b="1" dirty="0">
                <a:solidFill>
                  <a:schemeClr val="accent2">
                    <a:lumMod val="50000"/>
                  </a:schemeClr>
                </a:solidFill>
                <a:latin typeface="Arial" panose="020B0604020202020204" pitchFamily="34" charset="0"/>
                <a:cs typeface="Arial" panose="020B0604020202020204" pitchFamily="34" charset="0"/>
              </a:rPr>
              <a:t>PROBLEM</a:t>
            </a:r>
            <a:r>
              <a:rPr lang="en-IN" dirty="0"/>
              <a:t> </a:t>
            </a:r>
            <a:r>
              <a:rPr lang="en-IN" b="1" dirty="0">
                <a:solidFill>
                  <a:schemeClr val="accent2">
                    <a:lumMod val="50000"/>
                  </a:schemeClr>
                </a:solidFill>
              </a:rPr>
              <a:t>STATEMENT</a:t>
            </a:r>
          </a:p>
        </p:txBody>
      </p:sp>
      <p:sp>
        <p:nvSpPr>
          <p:cNvPr id="3" name="Content Placeholder 2">
            <a:extLst>
              <a:ext uri="{FF2B5EF4-FFF2-40B4-BE49-F238E27FC236}">
                <a16:creationId xmlns:a16="http://schemas.microsoft.com/office/drawing/2014/main" id="{2452DD5E-7AEE-6549-F83F-B18030D186D4}"/>
              </a:ext>
            </a:extLst>
          </p:cNvPr>
          <p:cNvSpPr>
            <a:spLocks noGrp="1"/>
          </p:cNvSpPr>
          <p:nvPr>
            <p:ph idx="1"/>
          </p:nvPr>
        </p:nvSpPr>
        <p:spPr/>
        <p:txBody>
          <a:bodyPr/>
          <a:lstStyle/>
          <a:p>
            <a:pPr algn="ctr"/>
            <a:r>
              <a:rPr lang="en-US" sz="2400" b="1" dirty="0">
                <a:solidFill>
                  <a:schemeClr val="accent5">
                    <a:lumMod val="50000"/>
                  </a:schemeClr>
                </a:solidFill>
                <a:latin typeface="Arial" panose="020B0604020202020204" pitchFamily="34" charset="0"/>
                <a:cs typeface="Arial" panose="020B0604020202020204" pitchFamily="34" charset="0"/>
              </a:rPr>
              <a:t>CODE AUTHORSHIP IDENTIFICATION:</a:t>
            </a:r>
          </a:p>
          <a:p>
            <a:pPr marL="0" indent="0" algn="ctr">
              <a:buNone/>
            </a:pPr>
            <a:endParaRPr lang="en-US" sz="2400" b="1" dirty="0">
              <a:solidFill>
                <a:schemeClr val="accent5">
                  <a:lumMod val="50000"/>
                </a:schemeClr>
              </a:solidFill>
              <a:latin typeface="Arial" panose="020B0604020202020204" pitchFamily="34" charset="0"/>
              <a:cs typeface="Arial" panose="020B0604020202020204" pitchFamily="34" charset="0"/>
            </a:endParaRPr>
          </a:p>
          <a:p>
            <a:pPr marL="457200" indent="-457200" algn="just">
              <a:buFont typeface="Arial" panose="020B0604020202020204" pitchFamily="34" charset="0"/>
              <a:buChar char="•"/>
            </a:pPr>
            <a:r>
              <a:rPr lang="en-US" sz="2400" dirty="0">
                <a:solidFill>
                  <a:schemeClr val="accent5">
                    <a:lumMod val="50000"/>
                  </a:schemeClr>
                </a:solidFill>
                <a:latin typeface="Arial" panose="020B0604020202020204" pitchFamily="34" charset="0"/>
                <a:cs typeface="Arial" panose="020B0604020202020204" pitchFamily="34" charset="0"/>
              </a:rPr>
              <a:t>Build a machine learning model that can identify the author of a code change based on their coding style and identify any anomalies in their code compared to their usual coding patterns.</a:t>
            </a:r>
          </a:p>
          <a:p>
            <a:endParaRPr lang="en-IN" dirty="0">
              <a:solidFill>
                <a:schemeClr val="accent5">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5627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4B1B-FAD9-1BEA-B93D-3A8F58D4DAC2}"/>
              </a:ext>
            </a:extLst>
          </p:cNvPr>
          <p:cNvSpPr>
            <a:spLocks noGrp="1"/>
          </p:cNvSpPr>
          <p:nvPr>
            <p:ph type="title"/>
          </p:nvPr>
        </p:nvSpPr>
        <p:spPr/>
        <p:txBody>
          <a:bodyPr/>
          <a:lstStyle/>
          <a:p>
            <a:pPr algn="ctr"/>
            <a:r>
              <a:rPr lang="en-IN" dirty="0">
                <a:solidFill>
                  <a:schemeClr val="accent2">
                    <a:lumMod val="50000"/>
                  </a:schemeClr>
                </a:solidFill>
                <a:latin typeface="Arial" panose="020B0604020202020204" pitchFamily="34" charset="0"/>
                <a:cs typeface="Arial" panose="020B0604020202020204" pitchFamily="34" charset="0"/>
              </a:rPr>
              <a:t>ABSTRACT</a:t>
            </a:r>
          </a:p>
        </p:txBody>
      </p:sp>
      <p:sp>
        <p:nvSpPr>
          <p:cNvPr id="3" name="Content Placeholder 2">
            <a:extLst>
              <a:ext uri="{FF2B5EF4-FFF2-40B4-BE49-F238E27FC236}">
                <a16:creationId xmlns:a16="http://schemas.microsoft.com/office/drawing/2014/main" id="{61940BDA-791D-8088-2E94-F828FBCDA767}"/>
              </a:ext>
            </a:extLst>
          </p:cNvPr>
          <p:cNvSpPr>
            <a:spLocks noGrp="1"/>
          </p:cNvSpPr>
          <p:nvPr>
            <p:ph idx="1"/>
          </p:nvPr>
        </p:nvSpPr>
        <p:spPr/>
        <p:txBody>
          <a:bodyPr>
            <a:normAutofit/>
          </a:bodyPr>
          <a:lstStyle/>
          <a:p>
            <a:r>
              <a:rPr lang="en-IN" sz="2400" dirty="0">
                <a:solidFill>
                  <a:schemeClr val="accent4">
                    <a:lumMod val="50000"/>
                  </a:schemeClr>
                </a:solidFill>
                <a:latin typeface="Arial" panose="020B0604020202020204" pitchFamily="34" charset="0"/>
                <a:cs typeface="Arial" panose="020B0604020202020204" pitchFamily="34" charset="0"/>
              </a:rPr>
              <a:t>Code authorship identification can be useful in various contexts, including software forensics, plagiarism detection,and software development.</a:t>
            </a:r>
          </a:p>
          <a:p>
            <a:r>
              <a:rPr lang="en-IN" sz="2400" dirty="0">
                <a:solidFill>
                  <a:schemeClr val="accent4">
                    <a:lumMod val="50000"/>
                  </a:schemeClr>
                </a:solidFill>
                <a:latin typeface="Arial" panose="020B0604020202020204" pitchFamily="34" charset="0"/>
                <a:cs typeface="Arial" panose="020B0604020202020204" pitchFamily="34" charset="0"/>
              </a:rPr>
              <a:t>For example, it can be used to identify the source of malicious code or to detect cases of code plagiarism. It can also be used to evaluate the performance of software developers or to improve code quality by identifying coding patterns that may be associated with bugs or other issues.</a:t>
            </a:r>
          </a:p>
        </p:txBody>
      </p:sp>
    </p:spTree>
    <p:extLst>
      <p:ext uri="{BB962C8B-B14F-4D97-AF65-F5344CB8AC3E}">
        <p14:creationId xmlns:p14="http://schemas.microsoft.com/office/powerpoint/2010/main" val="2216316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B0D4B-C6C7-1E48-FF31-028B3F186E86}"/>
              </a:ext>
            </a:extLst>
          </p:cNvPr>
          <p:cNvSpPr>
            <a:spLocks noGrp="1"/>
          </p:cNvSpPr>
          <p:nvPr>
            <p:ph type="title"/>
          </p:nvPr>
        </p:nvSpPr>
        <p:spPr/>
        <p:txBody>
          <a:bodyPr/>
          <a:lstStyle/>
          <a:p>
            <a:pPr algn="ctr"/>
            <a:r>
              <a:rPr lang="en-IN" dirty="0">
                <a:solidFill>
                  <a:schemeClr val="accent5">
                    <a:lumMod val="50000"/>
                  </a:schemeClr>
                </a:solidFill>
                <a:latin typeface="Arial" panose="020B0604020202020204" pitchFamily="34" charset="0"/>
                <a:cs typeface="Arial" panose="020B0604020202020204" pitchFamily="34" charset="0"/>
              </a:rPr>
              <a:t>SOLUTION</a:t>
            </a:r>
          </a:p>
        </p:txBody>
      </p:sp>
      <p:sp>
        <p:nvSpPr>
          <p:cNvPr id="3" name="Content Placeholder 2">
            <a:extLst>
              <a:ext uri="{FF2B5EF4-FFF2-40B4-BE49-F238E27FC236}">
                <a16:creationId xmlns:a16="http://schemas.microsoft.com/office/drawing/2014/main" id="{0A533873-8018-005C-5A42-C6E7F55BBA81}"/>
              </a:ext>
            </a:extLst>
          </p:cNvPr>
          <p:cNvSpPr>
            <a:spLocks noGrp="1"/>
          </p:cNvSpPr>
          <p:nvPr>
            <p:ph idx="1"/>
          </p:nvPr>
        </p:nvSpPr>
        <p:spPr/>
        <p:txBody>
          <a:bodyPr>
            <a:normAutofit/>
          </a:bodyPr>
          <a:lstStyle/>
          <a:p>
            <a:r>
              <a:rPr lang="en-IN" sz="2400" dirty="0">
                <a:solidFill>
                  <a:schemeClr val="accent2">
                    <a:lumMod val="50000"/>
                  </a:schemeClr>
                </a:solidFill>
                <a:latin typeface="Arial" panose="020B0604020202020204" pitchFamily="34" charset="0"/>
                <a:cs typeface="Arial" panose="020B0604020202020204" pitchFamily="34" charset="0"/>
              </a:rPr>
              <a:t>A Machine Learning Model which deals code and Author of the code as input and gives the output as yes, if the coding style of the author matches with the dataset and gives output as no, if the coding style of the author does not match with the database.</a:t>
            </a:r>
          </a:p>
          <a:p>
            <a:r>
              <a:rPr lang="en-IN" sz="2400" dirty="0">
                <a:solidFill>
                  <a:schemeClr val="accent2">
                    <a:lumMod val="50000"/>
                  </a:schemeClr>
                </a:solidFill>
                <a:latin typeface="Arial" panose="020B0604020202020204" pitchFamily="34" charset="0"/>
                <a:cs typeface="Arial" panose="020B0604020202020204" pitchFamily="34" charset="0"/>
              </a:rPr>
              <a:t>Here, we used logistic regression to train and test the Model.</a:t>
            </a:r>
          </a:p>
          <a:p>
            <a:r>
              <a:rPr lang="en-IN" sz="2400" dirty="0">
                <a:solidFill>
                  <a:schemeClr val="accent2">
                    <a:lumMod val="50000"/>
                  </a:schemeClr>
                </a:solidFill>
                <a:latin typeface="Arial" panose="020B0604020202020204" pitchFamily="34" charset="0"/>
                <a:cs typeface="Arial" panose="020B0604020202020204" pitchFamily="34" charset="0"/>
              </a:rPr>
              <a:t>The dataset contains author name, coding style of every individual author.</a:t>
            </a:r>
          </a:p>
          <a:p>
            <a:endParaRPr lang="en-IN" sz="2400" dirty="0">
              <a:solidFill>
                <a:schemeClr val="accent2">
                  <a:lumMod val="50000"/>
                </a:schemeClr>
              </a:solidFill>
              <a:latin typeface="Arial" panose="020B0604020202020204" pitchFamily="34" charset="0"/>
              <a:cs typeface="Arial" panose="020B0604020202020204" pitchFamily="34" charset="0"/>
            </a:endParaRPr>
          </a:p>
          <a:p>
            <a:endParaRPr lang="en-IN" sz="2400" dirty="0">
              <a:solidFill>
                <a:schemeClr val="accent2">
                  <a:lumMod val="50000"/>
                </a:schemeClr>
              </a:solidFill>
              <a:latin typeface="Arial" panose="020B0604020202020204" pitchFamily="34" charset="0"/>
              <a:cs typeface="Arial" panose="020B0604020202020204" pitchFamily="34" charset="0"/>
            </a:endParaRPr>
          </a:p>
          <a:p>
            <a:endParaRPr lang="en-IN" sz="2400" dirty="0">
              <a:solidFill>
                <a:schemeClr val="accent2">
                  <a:lumMod val="50000"/>
                </a:schemeClr>
              </a:solidFill>
            </a:endParaRPr>
          </a:p>
        </p:txBody>
      </p:sp>
    </p:spTree>
    <p:extLst>
      <p:ext uri="{BB962C8B-B14F-4D97-AF65-F5344CB8AC3E}">
        <p14:creationId xmlns:p14="http://schemas.microsoft.com/office/powerpoint/2010/main" val="1780747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7EC61-6426-0EB8-E854-2FEBFC003FD9}"/>
              </a:ext>
            </a:extLst>
          </p:cNvPr>
          <p:cNvSpPr>
            <a:spLocks noGrp="1"/>
          </p:cNvSpPr>
          <p:nvPr>
            <p:ph type="title"/>
          </p:nvPr>
        </p:nvSpPr>
        <p:spPr/>
        <p:txBody>
          <a:bodyPr/>
          <a:lstStyle/>
          <a:p>
            <a:pPr algn="ctr"/>
            <a:r>
              <a:rPr lang="en-IN" dirty="0">
                <a:solidFill>
                  <a:schemeClr val="accent2">
                    <a:lumMod val="50000"/>
                  </a:schemeClr>
                </a:solidFill>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59AFE9E9-288A-D19F-D230-05553EB86D7B}"/>
              </a:ext>
            </a:extLst>
          </p:cNvPr>
          <p:cNvSpPr>
            <a:spLocks noGrp="1"/>
          </p:cNvSpPr>
          <p:nvPr>
            <p:ph idx="1"/>
          </p:nvPr>
        </p:nvSpPr>
        <p:spPr>
          <a:xfrm>
            <a:off x="1066800" y="1747880"/>
            <a:ext cx="10058400" cy="4693380"/>
          </a:xfrm>
        </p:spPr>
        <p:txBody>
          <a:bodyPr>
            <a:noAutofit/>
          </a:bodyPr>
          <a:lstStyle/>
          <a:p>
            <a:r>
              <a:rPr lang="en-US" sz="2400" dirty="0">
                <a:latin typeface="Arial" panose="020B0604020202020204" pitchFamily="34" charset="0"/>
                <a:cs typeface="Arial" panose="020B0604020202020204" pitchFamily="34" charset="0"/>
              </a:rPr>
              <a:t>Code authorship attribution is the process of predicting the author of a given code.</a:t>
            </a:r>
          </a:p>
          <a:p>
            <a:r>
              <a:rPr lang="en-US" sz="2400" dirty="0">
                <a:latin typeface="Arial" panose="020B0604020202020204" pitchFamily="34" charset="0"/>
                <a:cs typeface="Arial" panose="020B0604020202020204" pitchFamily="34" charset="0"/>
              </a:rPr>
              <a:t>It can be useful in various contexts, including software forensics, plagiarism detection, and software development.</a:t>
            </a:r>
          </a:p>
          <a:p>
            <a:r>
              <a:rPr lang="en-US" sz="2400" dirty="0">
                <a:latin typeface="Arial" panose="020B0604020202020204" pitchFamily="34" charset="0"/>
                <a:cs typeface="Arial" panose="020B0604020202020204" pitchFamily="34" charset="0"/>
              </a:rPr>
              <a:t>It can also be used to evaluate the performance of software developers or to improve code quality by identifying coding patterns that may be associated with bugs or other issues.</a:t>
            </a:r>
          </a:p>
          <a:p>
            <a:endParaRPr lang="en-IN" sz="2400" dirty="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55453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20AA7F1-A952-5440-0BEB-23DEFDA0108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204355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CC0DF8-A3C6-4F0C-AAB6-327115DBBE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28D249-1983-451D-8451-059C0BA5C7B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C1B96DA-D61E-4352-8013-F432E69A263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Savon design</Template>
  <TotalTime>188</TotalTime>
  <Words>360</Words>
  <Application>Microsoft Office PowerPoint</Application>
  <PresentationFormat>Widescreen</PresentationFormat>
  <Paragraphs>36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Garamond</vt:lpstr>
      <vt:lpstr>Savon</vt:lpstr>
      <vt:lpstr>Code authorship identification</vt:lpstr>
      <vt:lpstr>AGENDA</vt:lpstr>
      <vt:lpstr>INTRODUCTION</vt:lpstr>
      <vt:lpstr>PROBLEM STATEMENT</vt:lpstr>
      <vt:lpstr>ABSTRACT</vt:lpstr>
      <vt:lpstr>SOLUTION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authorship identification</dc:title>
  <dc:creator>mupparapu harini</dc:creator>
  <cp:lastModifiedBy>mupparapu harini</cp:lastModifiedBy>
  <cp:revision>5</cp:revision>
  <dcterms:created xsi:type="dcterms:W3CDTF">2023-03-22T02:08:30Z</dcterms:created>
  <dcterms:modified xsi:type="dcterms:W3CDTF">2023-03-22T05:36:27Z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